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F28BE01-985A-46CE-9B07-27A04FEFF045}">
  <a:tblStyle styleId="{1F28BE01-985A-46CE-9B07-27A04FEFF0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28834067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2883406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Show molds and produced parts to judges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Assemble in front of judges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834067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83406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28834067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28834067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be87d1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be87d1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Pics of drawing, sketch, cad, molds, parts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2883406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2883406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2883406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2883406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2883406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2883406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2a7e7e13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2a7e7e1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2883406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2883406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Screencaps of the manufacturing programs for all 5 files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Explain some choices verbally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Speak on choices of tool path and surface finishes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Time to finish tradeoff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4be87d1d4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4be87d1d4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28834067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2883406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tools in holder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Feeds and speeds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Wanted surface finish 3 hours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be87d1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be87d1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0" Type="http://schemas.openxmlformats.org/officeDocument/2006/relationships/image" Target="../media/image20.jpg"/><Relationship Id="rId9" Type="http://schemas.openxmlformats.org/officeDocument/2006/relationships/image" Target="../media/image15.png"/><Relationship Id="rId5" Type="http://schemas.openxmlformats.org/officeDocument/2006/relationships/image" Target="../media/image5.jpg"/><Relationship Id="rId6" Type="http://schemas.openxmlformats.org/officeDocument/2006/relationships/image" Target="../media/image13.png"/><Relationship Id="rId7" Type="http://schemas.openxmlformats.org/officeDocument/2006/relationships/image" Target="../media/image14.jpg"/><Relationship Id="rId8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mwYyvDp1UgpfnIzAbqMh2d44ZCY_yOm4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19.jpg"/><Relationship Id="rId5" Type="http://schemas.openxmlformats.org/officeDocument/2006/relationships/image" Target="../media/image11.jpg"/><Relationship Id="rId6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14.jpg"/><Relationship Id="rId6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04300"/>
            <a:ext cx="8520600" cy="11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Nora the Dragon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327700" y="4274275"/>
            <a:ext cx="44886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D’Aprile, Eichenlaub, El Shabazz, Hullings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7240">
            <a:off x="2327700" y="1054475"/>
            <a:ext cx="4967576" cy="33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325" y="1477675"/>
            <a:ext cx="6011876" cy="33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 b="0" l="0" r="3929" t="19100"/>
          <a:stretch/>
        </p:blipFill>
        <p:spPr>
          <a:xfrm>
            <a:off x="311700" y="1427604"/>
            <a:ext cx="8520576" cy="348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30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Study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577375" y="923050"/>
            <a:ext cx="5232300" cy="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Deviation from Nominal Dimension 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5" name="Google Shape;145;p23"/>
          <p:cNvGraphicFramePr/>
          <p:nvPr/>
        </p:nvGraphicFramePr>
        <p:xfrm>
          <a:off x="9837575" y="2148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{1F28BE01-985A-46CE-9B07-27A04FEFF045}</a:tableStyleId>
              </a:tblPr>
              <a:tblGrid>
                <a:gridCol w="473425"/>
                <a:gridCol w="837575"/>
                <a:gridCol w="776850"/>
                <a:gridCol w="754150"/>
              </a:tblGrid>
              <a:tr h="38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</a:rPr>
                        <a:t>No.</a:t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</a:rPr>
                        <a:t>Flame</a:t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</a:rPr>
                        <a:t>Length (in.)</a:t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</a:rPr>
                        <a:t>Left</a:t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</a:rPr>
                        <a:t>Base</a:t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</a:rPr>
                        <a:t>Thick (in.)</a:t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</a:rPr>
                        <a:t>Right</a:t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</a:rPr>
                        <a:t>Base</a:t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</a:rPr>
                        <a:t>Thick (in.)</a:t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1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0.118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0.103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2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0.116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0.104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3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0.116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0.104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4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0.119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0.106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5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0.125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0.103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6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0.122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0.103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7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0.115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0.105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8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0.113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0.104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9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0.103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10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0.118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0.107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" name="Google Shape;146;p23"/>
          <p:cNvGraphicFramePr/>
          <p:nvPr/>
        </p:nvGraphicFramePr>
        <p:xfrm>
          <a:off x="577375" y="1384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{1F28BE01-985A-46CE-9B07-27A04FEFF045}</a:tableStyleId>
              </a:tblPr>
              <a:tblGrid>
                <a:gridCol w="1368000"/>
                <a:gridCol w="1445750"/>
                <a:gridCol w="1827825"/>
                <a:gridCol w="17905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Flame Length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Left Thickness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Right Thickness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Average (in.)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2.321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.1183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.1039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Nominal (in.)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2.3511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.1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.1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Deviation (in.)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-.0301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.0183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.0039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Deviation (%)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1.27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18.3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3.9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Causes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Additional Manufacturing to fix fillet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Learned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and file management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Account for part shrinkage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 design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peck drill for holes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Double check tool and origin offsets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525" y="261950"/>
            <a:ext cx="3468575" cy="46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4">
            <a:alphaModFix/>
          </a:blip>
          <a:srcRect b="37440" l="0" r="0" t="30367"/>
          <a:stretch/>
        </p:blipFill>
        <p:spPr>
          <a:xfrm>
            <a:off x="509600" y="3346325"/>
            <a:ext cx="3576626" cy="153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43310" l="0" r="28062" t="0"/>
          <a:stretch/>
        </p:blipFill>
        <p:spPr>
          <a:xfrm>
            <a:off x="439575" y="525500"/>
            <a:ext cx="1713077" cy="167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4">
            <a:alphaModFix/>
          </a:blip>
          <a:srcRect b="21877" l="4402" r="45910" t="13472"/>
          <a:stretch/>
        </p:blipFill>
        <p:spPr>
          <a:xfrm>
            <a:off x="2592118" y="525500"/>
            <a:ext cx="1713075" cy="16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5">
            <a:alphaModFix/>
          </a:blip>
          <a:srcRect b="3278" l="26064" r="25370" t="5397"/>
          <a:stretch/>
        </p:blipFill>
        <p:spPr>
          <a:xfrm>
            <a:off x="6969750" y="528546"/>
            <a:ext cx="1785627" cy="1694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6">
            <a:alphaModFix/>
          </a:blip>
          <a:srcRect b="5115" l="5852" r="9702" t="4672"/>
          <a:stretch/>
        </p:blipFill>
        <p:spPr>
          <a:xfrm>
            <a:off x="439600" y="3062225"/>
            <a:ext cx="1713075" cy="15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7">
            <a:alphaModFix/>
          </a:blip>
          <a:srcRect b="14083" l="22006" r="11649" t="7195"/>
          <a:stretch/>
        </p:blipFill>
        <p:spPr>
          <a:xfrm>
            <a:off x="2520267" y="3062225"/>
            <a:ext cx="1785626" cy="158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8">
            <a:alphaModFix/>
          </a:blip>
          <a:srcRect b="8846" l="24253" r="13367" t="19984"/>
          <a:stretch/>
        </p:blipFill>
        <p:spPr>
          <a:xfrm>
            <a:off x="6898250" y="3062225"/>
            <a:ext cx="1857126" cy="158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9">
            <a:alphaModFix/>
          </a:blip>
          <a:srcRect b="0" l="5436" r="7166" t="0"/>
          <a:stretch/>
        </p:blipFill>
        <p:spPr>
          <a:xfrm>
            <a:off x="4744659" y="525499"/>
            <a:ext cx="1785625" cy="170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10">
            <a:alphaModFix/>
          </a:blip>
          <a:srcRect b="16790" l="0" r="0" t="19024"/>
          <a:stretch/>
        </p:blipFill>
        <p:spPr>
          <a:xfrm>
            <a:off x="4673509" y="3062225"/>
            <a:ext cx="1857124" cy="158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Concept Drawings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30275"/>
            <a:ext cx="308588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4401" r="7570" t="13472"/>
          <a:stretch/>
        </p:blipFill>
        <p:spPr>
          <a:xfrm>
            <a:off x="3777450" y="1106475"/>
            <a:ext cx="4351099" cy="32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29849" l="7307" r="5804" t="0"/>
          <a:stretch/>
        </p:blipFill>
        <p:spPr>
          <a:xfrm>
            <a:off x="6228650" y="2881125"/>
            <a:ext cx="2603649" cy="19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Injection Molding Considerations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accent2"/>
                </a:solidFill>
              </a:rPr>
              <a:t>Draft at parting surfaces for demolding</a:t>
            </a:r>
            <a:endParaRPr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No overhangs</a:t>
            </a:r>
            <a:endParaRPr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Even shell thickness</a:t>
            </a:r>
            <a:endParaRPr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Minimum cut radius of 1/16”</a:t>
            </a:r>
            <a:endParaRPr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18329" l="556" r="0" t="14918"/>
          <a:stretch/>
        </p:blipFill>
        <p:spPr>
          <a:xfrm>
            <a:off x="103675" y="3224175"/>
            <a:ext cx="8936649" cy="18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3157" l="0" r="2505" t="0"/>
          <a:stretch/>
        </p:blipFill>
        <p:spPr>
          <a:xfrm>
            <a:off x="5304700" y="1105988"/>
            <a:ext cx="3735624" cy="20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Surface modelling in NX</a:t>
            </a:r>
            <a:endParaRPr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Modelled part and transferred to geometry on mold blanks</a:t>
            </a:r>
            <a:endParaRPr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Part and Mold Modeling 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6029" l="7231" r="1352" t="2612"/>
          <a:stretch/>
        </p:blipFill>
        <p:spPr>
          <a:xfrm>
            <a:off x="379000" y="2234150"/>
            <a:ext cx="2677950" cy="25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11129" r="12429" t="0"/>
          <a:stretch/>
        </p:blipFill>
        <p:spPr>
          <a:xfrm>
            <a:off x="3236325" y="2230550"/>
            <a:ext cx="2677950" cy="25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b="3278" l="26064" r="25370" t="5397"/>
          <a:stretch/>
        </p:blipFill>
        <p:spPr>
          <a:xfrm>
            <a:off x="6093650" y="2230550"/>
            <a:ext cx="2677948" cy="25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Gates and Runners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distance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Naturally balanced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9143" l="12981" r="12369" t="5158"/>
          <a:stretch/>
        </p:blipFill>
        <p:spPr>
          <a:xfrm>
            <a:off x="5082825" y="1121950"/>
            <a:ext cx="3471475" cy="34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- Toolpaths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1590"/>
            <a:ext cx="9143999" cy="2240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- CAM Simulation</a:t>
            </a:r>
            <a:endParaRPr/>
          </a:p>
        </p:txBody>
      </p:sp>
      <p:pic>
        <p:nvPicPr>
          <p:cNvPr id="100" name="Google Shape;100;p19" title="NX 12 - Manufacturing 3_15_2019 2_01_46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600" y="1017725"/>
            <a:ext cx="5269775" cy="39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- CNC Milling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00" y="1307638"/>
            <a:ext cx="2926272" cy="390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700" y="1307633"/>
            <a:ext cx="2926272" cy="390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2571750"/>
            <a:ext cx="3429002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6">
            <a:alphaModFix/>
          </a:blip>
          <a:srcRect b="34729" l="0" r="0" t="3694"/>
          <a:stretch/>
        </p:blipFill>
        <p:spPr>
          <a:xfrm>
            <a:off x="5715000" y="0"/>
            <a:ext cx="342900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1"/>
          <p:cNvGrpSpPr/>
          <p:nvPr/>
        </p:nvGrpSpPr>
        <p:grpSpPr>
          <a:xfrm>
            <a:off x="3277100" y="1152775"/>
            <a:ext cx="2389674" cy="1767600"/>
            <a:chOff x="659834" y="1428286"/>
            <a:chExt cx="3221888" cy="2383173"/>
          </a:xfrm>
        </p:grpSpPr>
        <p:pic>
          <p:nvPicPr>
            <p:cNvPr id="115" name="Google Shape;115;p21"/>
            <p:cNvPicPr preferRelativeResize="0"/>
            <p:nvPr/>
          </p:nvPicPr>
          <p:blipFill rotWithShape="1">
            <a:blip r:embed="rId3">
              <a:alphaModFix/>
            </a:blip>
            <a:srcRect b="51929" l="56790" r="14660" t="19122"/>
            <a:stretch/>
          </p:blipFill>
          <p:spPr>
            <a:xfrm rot="-5400000">
              <a:off x="1079192" y="1008929"/>
              <a:ext cx="2383173" cy="3221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1"/>
            <p:cNvSpPr/>
            <p:nvPr/>
          </p:nvSpPr>
          <p:spPr>
            <a:xfrm>
              <a:off x="1198275" y="3349550"/>
              <a:ext cx="2091900" cy="3969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21"/>
          <p:cNvSpPr/>
          <p:nvPr/>
        </p:nvSpPr>
        <p:spPr>
          <a:xfrm>
            <a:off x="5805338" y="1973758"/>
            <a:ext cx="4365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21"/>
          <p:cNvGrpSpPr/>
          <p:nvPr/>
        </p:nvGrpSpPr>
        <p:grpSpPr>
          <a:xfrm>
            <a:off x="6347875" y="1151375"/>
            <a:ext cx="2435176" cy="1767600"/>
            <a:chOff x="5313704" y="1426398"/>
            <a:chExt cx="3283236" cy="2383173"/>
          </a:xfrm>
        </p:grpSpPr>
        <p:pic>
          <p:nvPicPr>
            <p:cNvPr id="119" name="Google Shape;119;p21"/>
            <p:cNvPicPr preferRelativeResize="0"/>
            <p:nvPr/>
          </p:nvPicPr>
          <p:blipFill rotWithShape="1">
            <a:blip r:embed="rId4">
              <a:alphaModFix/>
            </a:blip>
            <a:srcRect b="11668" l="23018" r="19707" t="32899"/>
            <a:stretch/>
          </p:blipFill>
          <p:spPr>
            <a:xfrm>
              <a:off x="5313704" y="1426398"/>
              <a:ext cx="3283236" cy="23831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21"/>
            <p:cNvSpPr/>
            <p:nvPr/>
          </p:nvSpPr>
          <p:spPr>
            <a:xfrm>
              <a:off x="5911175" y="3349550"/>
              <a:ext cx="2091900" cy="3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</a:t>
            </a:r>
            <a:r>
              <a:rPr lang="en"/>
              <a:t> - Mold Revisions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5">
            <a:alphaModFix/>
          </a:blip>
          <a:srcRect b="33838" l="29335" r="29369" t="25514"/>
          <a:stretch/>
        </p:blipFill>
        <p:spPr>
          <a:xfrm>
            <a:off x="6347875" y="3010650"/>
            <a:ext cx="2435174" cy="179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6">
            <a:alphaModFix/>
          </a:blip>
          <a:srcRect b="23778" l="26042" r="26347" t="28463"/>
          <a:stretch/>
        </p:blipFill>
        <p:spPr>
          <a:xfrm>
            <a:off x="3277100" y="3010650"/>
            <a:ext cx="2389673" cy="179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/>
          <p:nvPr/>
        </p:nvSpPr>
        <p:spPr>
          <a:xfrm>
            <a:off x="5805338" y="3757208"/>
            <a:ext cx="4365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4066100" y="3095200"/>
            <a:ext cx="280800" cy="280800"/>
          </a:xfrm>
          <a:prstGeom prst="flowChartConnector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3785300" y="3862100"/>
            <a:ext cx="280800" cy="280800"/>
          </a:xfrm>
          <a:prstGeom prst="flowChartConnector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4810125" y="3673800"/>
            <a:ext cx="280800" cy="280800"/>
          </a:xfrm>
          <a:prstGeom prst="flowChartConnector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7138100" y="3095200"/>
            <a:ext cx="280800" cy="280800"/>
          </a:xfrm>
          <a:prstGeom prst="flowChartConnector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6789800" y="3824175"/>
            <a:ext cx="280800" cy="280800"/>
          </a:xfrm>
          <a:prstGeom prst="flowChartConnector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7824750" y="3651050"/>
            <a:ext cx="280800" cy="280800"/>
          </a:xfrm>
          <a:prstGeom prst="flowChartConnector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 Cavity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Adjust bottom fillet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CNC Program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Core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Deepen pin holes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Countersink for rigidity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Manual Mill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